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38" r:id="rId2"/>
    <p:sldMasterId id="2147483768" r:id="rId3"/>
    <p:sldMasterId id="2147483780" r:id="rId4"/>
    <p:sldMasterId id="2147483787" r:id="rId5"/>
    <p:sldMasterId id="2147483791" r:id="rId6"/>
  </p:sldMasterIdLst>
  <p:notesMasterIdLst>
    <p:notesMasterId r:id="rId12"/>
  </p:notesMasterIdLst>
  <p:sldIdLst>
    <p:sldId id="256" r:id="rId7"/>
    <p:sldId id="273" r:id="rId8"/>
    <p:sldId id="303" r:id="rId9"/>
    <p:sldId id="286" r:id="rId10"/>
    <p:sldId id="25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rlner, Ray (Fed)" initials="PR(" lastIdx="1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7ED7"/>
    <a:srgbClr val="55DE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50BA2C-3457-4551-9DF5-76D1FD955323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E76C1B8-A5DE-489A-8875-1EEC7D6D5D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1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76C1B8-A5DE-489A-8875-1EEC7D6D5D5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72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04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8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631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92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456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650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729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36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4558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488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14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4134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732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49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510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136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7128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46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5598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9015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91693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45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8890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6589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2755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769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2906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63392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300"/>
              </a:lnSpc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300"/>
              </a:lnSpc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846384"/>
            <a:ext cx="838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6340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486400"/>
          </a:xfrm>
        </p:spPr>
        <p:txBody>
          <a:bodyPr/>
          <a:lstStyle>
            <a:lvl1pPr>
              <a:buSzPct val="120000"/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buSzPct val="120000"/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200"/>
              </a:spcBef>
              <a:spcAft>
                <a:spcPts val="2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4864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48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400"/>
              </a:spcBef>
              <a:spcAft>
                <a:spcPts val="400"/>
              </a:spcAft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304800" y="825392"/>
            <a:ext cx="838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2400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3973451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304800" y="793904"/>
            <a:ext cx="8382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10912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</p:spTree>
    <p:extLst>
      <p:ext uri="{BB962C8B-B14F-4D97-AF65-F5344CB8AC3E}">
        <p14:creationId xmlns:p14="http://schemas.microsoft.com/office/powerpoint/2010/main" val="20720745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045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2288" y="5072062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340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48338"/>
            <a:ext cx="5486400" cy="50006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425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34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8353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600200"/>
            <a:ext cx="7391400" cy="3276600"/>
          </a:xfrm>
        </p:spPr>
        <p:txBody>
          <a:bodyPr/>
          <a:lstStyle>
            <a:lvl1pPr>
              <a:buFontTx/>
              <a:buNone/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dirty="0"/>
              <a:t>Presentation Title</a:t>
            </a:r>
          </a:p>
          <a:p>
            <a:pPr lvl="1"/>
            <a:r>
              <a:rPr lang="en-US" dirty="0"/>
              <a:t>Title slide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19106456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1776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63392"/>
            <a:ext cx="84582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300"/>
              </a:lnSpc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300"/>
              </a:lnSpc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5111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836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06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165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96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79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1.jpe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54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94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77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03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titlebanner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17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9E7C42B-70CB-4C1F-A082-16F3B28DE468}" type="datetimeFigureOut">
              <a:rPr lang="en-US" smtClean="0"/>
              <a:t>8/2/2016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8E3F86E-D65A-4C18-95FE-B0DFC58C418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qc-comments@nist.gov" TargetMode="External"/><Relationship Id="rId2" Type="http://schemas.openxmlformats.org/officeDocument/2006/relationships/hyperlink" Target="http://www.nist.gov/pqcrypto" TargetMode="External"/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05001"/>
            <a:ext cx="8305800" cy="1828800"/>
          </a:xfrm>
        </p:spPr>
        <p:txBody>
          <a:bodyPr>
            <a:normAutofit fontScale="90000"/>
          </a:bodyPr>
          <a:lstStyle/>
          <a:p>
            <a:br>
              <a:rPr lang="en-US" sz="4000" dirty="0"/>
            </a:br>
            <a:r>
              <a:rPr lang="en-US" sz="3100" dirty="0"/>
              <a:t>Request for Comments on Post-</a:t>
            </a:r>
            <a:br>
              <a:rPr lang="en-US" sz="3100" dirty="0"/>
            </a:br>
            <a:r>
              <a:rPr lang="en-US" sz="3100" dirty="0"/>
              <a:t>Quantum Cryptography Requirements</a:t>
            </a:r>
            <a:br>
              <a:rPr lang="en-US" sz="3100" dirty="0"/>
            </a:br>
            <a:r>
              <a:rPr lang="en-US" sz="3100" dirty="0"/>
              <a:t>and Evaluation Criteria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343400"/>
            <a:ext cx="6858000" cy="1655762"/>
          </a:xfrm>
        </p:spPr>
        <p:txBody>
          <a:bodyPr>
            <a:normAutofit/>
          </a:bodyPr>
          <a:lstStyle/>
          <a:p>
            <a:r>
              <a:rPr lang="en-US" sz="2000" dirty="0"/>
              <a:t>NIST PQC Team</a:t>
            </a:r>
          </a:p>
          <a:p>
            <a:r>
              <a:rPr lang="en-US" sz="2000" dirty="0"/>
              <a:t>August 16, 2016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181100" y="1197115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NIST</a:t>
            </a:r>
          </a:p>
        </p:txBody>
      </p:sp>
    </p:spTree>
    <p:extLst>
      <p:ext uri="{BB962C8B-B14F-4D97-AF65-F5344CB8AC3E}">
        <p14:creationId xmlns:p14="http://schemas.microsoft.com/office/powerpoint/2010/main" val="1053683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Announcement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NIST published a Federal Register Notice (FRN) August 2, 2016</a:t>
            </a:r>
          </a:p>
          <a:p>
            <a:pPr lvl="1"/>
            <a:r>
              <a:rPr lang="en-US" dirty="0"/>
              <a:t>Requesting comments on a proposed process to solicit, evaluate, and standardize one or more quantum-resistant public-key cryptographic algorithms </a:t>
            </a:r>
          </a:p>
          <a:p>
            <a:r>
              <a:rPr lang="en-US" dirty="0"/>
              <a:t>The draft requirements and evaluation criteria is posted at </a:t>
            </a:r>
            <a:r>
              <a:rPr lang="en-US" u="sng" dirty="0">
                <a:hlinkClick r:id="rId2"/>
              </a:rPr>
              <a:t>http://www.nist.gov/pqcrypto</a:t>
            </a:r>
            <a:endParaRPr lang="en-US" u="sng" dirty="0"/>
          </a:p>
          <a:p>
            <a:r>
              <a:rPr lang="en-US" dirty="0">
                <a:solidFill>
                  <a:srgbClr val="FF0000"/>
                </a:solidFill>
              </a:rPr>
              <a:t>Comments due:  September 16, 2016</a:t>
            </a:r>
          </a:p>
          <a:p>
            <a:r>
              <a:rPr lang="en-US" dirty="0"/>
              <a:t>Send comments to: </a:t>
            </a:r>
            <a:r>
              <a:rPr lang="en-US" u="sng" dirty="0">
                <a:hlinkClick r:id="rId3"/>
              </a:rPr>
              <a:t>pqc-comments@nist.gov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0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CFP - At a glance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362200"/>
            <a:ext cx="7662864" cy="4038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Requirements for Submission Packages</a:t>
            </a:r>
          </a:p>
          <a:p>
            <a:pPr lvl="1"/>
            <a:r>
              <a:rPr lang="en-US" dirty="0"/>
              <a:t>Cover sheet, supporting document, media, IP statement</a:t>
            </a:r>
          </a:p>
          <a:p>
            <a:r>
              <a:rPr lang="en-US" dirty="0"/>
              <a:t>Minimum Acceptability Requirements</a:t>
            </a:r>
          </a:p>
          <a:p>
            <a:pPr lvl="1"/>
            <a:r>
              <a:rPr lang="en-US" dirty="0"/>
              <a:t>Scope – Public key crypto algorithms on digital signature, encryption, key exchange</a:t>
            </a:r>
          </a:p>
          <a:p>
            <a:pPr lvl="1"/>
            <a:r>
              <a:rPr lang="en-US" dirty="0"/>
              <a:t>Basic requirements for each function</a:t>
            </a:r>
          </a:p>
          <a:p>
            <a:r>
              <a:rPr lang="en-US" dirty="0"/>
              <a:t>Evaluation Criteria</a:t>
            </a:r>
          </a:p>
          <a:p>
            <a:pPr lvl="1"/>
            <a:r>
              <a:rPr lang="en-US" dirty="0"/>
              <a:t>Security definitions, targeted security strength (classical and quantum), costs, etc. </a:t>
            </a:r>
          </a:p>
          <a:p>
            <a:r>
              <a:rPr lang="en-US" dirty="0"/>
              <a:t>Plans for the Evaluation Process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3352800"/>
            <a:ext cx="6249193" cy="1569660"/>
          </a:xfrm>
          <a:prstGeom prst="rect">
            <a:avLst/>
          </a:prstGeom>
          <a:noFill/>
          <a:scene3d>
            <a:camera prst="isometricLeftDown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accent3">
                    <a:lumMod val="50000"/>
                  </a:schemeClr>
                </a:solidFill>
              </a:rPr>
              <a:t>Proposed</a:t>
            </a:r>
          </a:p>
        </p:txBody>
      </p:sp>
    </p:spTree>
    <p:extLst>
      <p:ext uri="{BB962C8B-B14F-4D97-AF65-F5344CB8AC3E}">
        <p14:creationId xmlns:p14="http://schemas.microsoft.com/office/powerpoint/2010/main" val="159459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083410"/>
              </p:ext>
            </p:extLst>
          </p:nvPr>
        </p:nvGraphicFramePr>
        <p:xfrm>
          <a:off x="685800" y="2819400"/>
          <a:ext cx="7488238" cy="2971800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3368062222"/>
                    </a:ext>
                  </a:extLst>
                </a:gridCol>
                <a:gridCol w="5126038">
                  <a:extLst>
                    <a:ext uri="{9D8B030D-6E8A-4147-A177-3AD203B41FA5}">
                      <a16:colId xmlns:a16="http://schemas.microsoft.com/office/drawing/2014/main" val="113520098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800"/>
                        <a:t>Fall 2016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0000FF"/>
                          </a:solidFill>
                        </a:rPr>
                        <a:t>Formal Call for Proposals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5323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/>
                        <a:t>Nov 2017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Deadline for submissions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22261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/>
                        <a:t>Early 2018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Workshop - Submitter's Presentations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9550715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US" sz="1800" dirty="0"/>
                        <a:t>3-5 years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Analysis Phase - NIST will report findings</a:t>
                      </a:r>
                      <a:br>
                        <a:rPr lang="en-US" sz="1800" dirty="0"/>
                      </a:br>
                      <a:r>
                        <a:rPr lang="en-US" sz="1800" i="1" dirty="0"/>
                        <a:t>1-2 workshops during this phase</a:t>
                      </a:r>
                      <a:endParaRPr lang="en-US" sz="18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41588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/>
                        <a:t>2 years later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Draft Standards ready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614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09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First Step: Submit Comments!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new direction, we need your feedback on the requirements and criteria</a:t>
            </a:r>
          </a:p>
          <a:p>
            <a:r>
              <a:rPr lang="en-US" sz="3200" dirty="0">
                <a:solidFill>
                  <a:srgbClr val="FF0000"/>
                </a:solidFill>
              </a:rPr>
              <a:t>Comments due:  September 16, 2016 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486400" y="5410200"/>
            <a:ext cx="2743200" cy="762000"/>
          </a:xfrm>
          <a:prstGeom prst="wedgeRectCallout">
            <a:avLst>
              <a:gd name="adj1" fmla="val -41709"/>
              <a:gd name="adj2" fmla="val -141995"/>
            </a:avLst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One month from today!</a:t>
            </a:r>
          </a:p>
        </p:txBody>
      </p:sp>
    </p:spTree>
    <p:extLst>
      <p:ext uri="{BB962C8B-B14F-4D97-AF65-F5344CB8AC3E}">
        <p14:creationId xmlns:p14="http://schemas.microsoft.com/office/powerpoint/2010/main" val="342753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TM02900743[[fn=Organic]]</Template>
  <TotalTime>19455</TotalTime>
  <Words>184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Adobe Fan Heiti Std B</vt:lpstr>
      <vt:lpstr>Arial</vt:lpstr>
      <vt:lpstr>Calibri</vt:lpstr>
      <vt:lpstr>Calibri Light</vt:lpstr>
      <vt:lpstr>Calisto MT</vt:lpstr>
      <vt:lpstr>Wingdings</vt:lpstr>
      <vt:lpstr>Wingdings 2</vt:lpstr>
      <vt:lpstr>HDOfficeLightV0</vt:lpstr>
      <vt:lpstr>1_HDOfficeLightV0</vt:lpstr>
      <vt:lpstr>2_HDOfficeLightV0</vt:lpstr>
      <vt:lpstr>Theme1</vt:lpstr>
      <vt:lpstr>Custom Design</vt:lpstr>
      <vt:lpstr>Genesis</vt:lpstr>
      <vt:lpstr> Request for Comments on Post- Quantum Cryptography Requirements and Evaluation Criteria</vt:lpstr>
      <vt:lpstr>Announcement</vt:lpstr>
      <vt:lpstr>CFP - At a glance</vt:lpstr>
      <vt:lpstr>Timeline</vt:lpstr>
      <vt:lpstr>First Step: Submit Comments!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Post Quantum Cryptography Standardization</dc:title>
  <dc:creator>Chen, Lily</dc:creator>
  <cp:lastModifiedBy>Chen, Lily (Fed)</cp:lastModifiedBy>
  <cp:revision>301</cp:revision>
  <cp:lastPrinted>2016-04-27T13:44:19Z</cp:lastPrinted>
  <dcterms:created xsi:type="dcterms:W3CDTF">2015-11-16T14:26:06Z</dcterms:created>
  <dcterms:modified xsi:type="dcterms:W3CDTF">2016-08-03T12:58:38Z</dcterms:modified>
</cp:coreProperties>
</file>